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5176499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-3832" y="12039"/>
            <a:ext cx="10925833" cy="5165065"/>
          </a:xfrm>
          <a:custGeom>
            <a:pathLst>
              <a:path extrusionOk="0" h="6863875" w="24279631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flipH="1">
            <a:off x="14659" y="660"/>
            <a:ext cx="10500940" cy="5165065"/>
          </a:xfrm>
          <a:custGeom>
            <a:pathLst>
              <a:path extrusionOk="0" h="6863875" w="24279631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-846666" y="-661"/>
            <a:ext cx="2167466" cy="5176308"/>
          </a:xfrm>
          <a:custGeom>
            <a:pathLst>
              <a:path extrusionOk="0" h="6180667" w="2167467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" name="Shape 14"/>
          <p:cNvSpPr/>
          <p:nvPr/>
        </p:nvSpPr>
        <p:spPr>
          <a:xfrm flipH="1" rot="10800000">
            <a:off x="-524933" y="131"/>
            <a:ext cx="1403434" cy="5176308"/>
          </a:xfrm>
          <a:custGeom>
            <a:pathLst>
              <a:path extrusionOk="0" h="6180667" w="2167467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 txBox="1"/>
          <p:nvPr>
            <p:ph type="ctrTitle"/>
          </p:nvPr>
        </p:nvSpPr>
        <p:spPr>
          <a:xfrm>
            <a:off x="1082040" y="1242060"/>
            <a:ext cx="7050900" cy="1102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1082040" y="2423159"/>
            <a:ext cx="7035899" cy="694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 algn="r">
              <a:spcBef>
                <a:spcPts val="0"/>
              </a:spcBef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3pPr>
            <a:lvl4pPr lvl="3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flipH="1" rot="10800000">
            <a:off x="-348182" y="-16424"/>
            <a:ext cx="1723519" cy="5159924"/>
          </a:xfrm>
          <a:custGeom>
            <a:pathLst>
              <a:path extrusionOk="0" h="6879900" w="4476675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/>
          <p:nvPr/>
        </p:nvSpPr>
        <p:spPr>
          <a:xfrm flipH="1" rot="10800000">
            <a:off x="-1118653" y="774"/>
            <a:ext cx="3100650" cy="5142725"/>
          </a:xfrm>
          <a:custGeom>
            <a:pathLst>
              <a:path extrusionOk="0" h="6879900" w="8053639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/>
          <p:nvPr/>
        </p:nvSpPr>
        <p:spPr>
          <a:xfrm rot="10800000">
            <a:off x="8088846" y="-9550"/>
            <a:ext cx="1100667" cy="5153050"/>
          </a:xfrm>
          <a:custGeom>
            <a:pathLst>
              <a:path extrusionOk="0" h="6916846" w="1100668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 flipH="1" rot="10800000">
            <a:off x="-348182" y="-16424"/>
            <a:ext cx="1723519" cy="5159924"/>
          </a:xfrm>
          <a:custGeom>
            <a:pathLst>
              <a:path extrusionOk="0" h="6879900" w="4476675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/>
          <p:nvPr/>
        </p:nvSpPr>
        <p:spPr>
          <a:xfrm flipH="1" rot="10800000">
            <a:off x="-1118653" y="774"/>
            <a:ext cx="3100650" cy="5142725"/>
          </a:xfrm>
          <a:custGeom>
            <a:pathLst>
              <a:path extrusionOk="0" h="6879900" w="8053639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/>
          <p:nvPr/>
        </p:nvSpPr>
        <p:spPr>
          <a:xfrm rot="10800000">
            <a:off x="8088846" y="-9550"/>
            <a:ext cx="1100667" cy="5153050"/>
          </a:xfrm>
          <a:custGeom>
            <a:pathLst>
              <a:path extrusionOk="0" h="6916846" w="1100668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244242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2800"/>
            </a:lvl1pPr>
            <a:lvl2pPr lvl="1">
              <a:spcBef>
                <a:spcPts val="0"/>
              </a:spcBef>
              <a:defRPr sz="2400"/>
            </a:lvl2pPr>
            <a:lvl3pPr lvl="2">
              <a:spcBef>
                <a:spcPts val="0"/>
              </a:spcBef>
              <a:defRPr sz="2000"/>
            </a:lvl3pPr>
            <a:lvl4pPr lvl="3">
              <a:spcBef>
                <a:spcPts val="0"/>
              </a:spcBef>
              <a:defRPr sz="1800"/>
            </a:lvl4pPr>
            <a:lvl5pPr lvl="4">
              <a:spcBef>
                <a:spcPts val="0"/>
              </a:spcBef>
              <a:defRPr sz="1800"/>
            </a:lvl5pPr>
            <a:lvl6pPr lvl="5">
              <a:spcBef>
                <a:spcPts val="0"/>
              </a:spcBef>
              <a:defRPr sz="1800"/>
            </a:lvl6pPr>
            <a:lvl7pPr lvl="6">
              <a:spcBef>
                <a:spcPts val="0"/>
              </a:spcBef>
              <a:defRPr sz="1800"/>
            </a:lvl7pPr>
            <a:lvl8pPr lvl="7">
              <a:spcBef>
                <a:spcPts val="0"/>
              </a:spcBef>
              <a:defRPr sz="1800"/>
            </a:lvl8pPr>
            <a:lvl9pPr lvl="8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4648200" y="1244242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2800"/>
            </a:lvl1pPr>
            <a:lvl2pPr lvl="1">
              <a:spcBef>
                <a:spcPts val="0"/>
              </a:spcBef>
              <a:defRPr sz="2400"/>
            </a:lvl2pPr>
            <a:lvl3pPr lvl="2">
              <a:spcBef>
                <a:spcPts val="0"/>
              </a:spcBef>
              <a:defRPr sz="2000"/>
            </a:lvl3pPr>
            <a:lvl4pPr lvl="3">
              <a:spcBef>
                <a:spcPts val="0"/>
              </a:spcBef>
              <a:defRPr sz="1800"/>
            </a:lvl4pPr>
            <a:lvl5pPr lvl="4">
              <a:spcBef>
                <a:spcPts val="0"/>
              </a:spcBef>
              <a:defRPr sz="1800"/>
            </a:lvl5pPr>
            <a:lvl6pPr lvl="5">
              <a:spcBef>
                <a:spcPts val="0"/>
              </a:spcBef>
              <a:defRPr sz="1800"/>
            </a:lvl6pPr>
            <a:lvl7pPr lvl="6">
              <a:spcBef>
                <a:spcPts val="0"/>
              </a:spcBef>
              <a:defRPr sz="1800"/>
            </a:lvl7pPr>
            <a:lvl8pPr lvl="7">
              <a:spcBef>
                <a:spcPts val="0"/>
              </a:spcBef>
              <a:defRPr sz="1800"/>
            </a:lvl8pPr>
            <a:lvl9pPr lvl="8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flipH="1" rot="10800000">
            <a:off x="-348182" y="-16424"/>
            <a:ext cx="1723519" cy="5159924"/>
          </a:xfrm>
          <a:custGeom>
            <a:pathLst>
              <a:path extrusionOk="0" h="6879900" w="4476675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/>
          <p:nvPr/>
        </p:nvSpPr>
        <p:spPr>
          <a:xfrm flipH="1" rot="10800000">
            <a:off x="-1118653" y="774"/>
            <a:ext cx="3100650" cy="5142725"/>
          </a:xfrm>
          <a:custGeom>
            <a:pathLst>
              <a:path extrusionOk="0" h="6879900" w="8053639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8088846" y="-9550"/>
            <a:ext cx="1100667" cy="5153050"/>
          </a:xfrm>
          <a:custGeom>
            <a:pathLst>
              <a:path extrusionOk="0" h="6916846" w="1100668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Shape 40"/>
          <p:cNvGrpSpPr/>
          <p:nvPr/>
        </p:nvGrpSpPr>
        <p:grpSpPr>
          <a:xfrm>
            <a:off x="-6264" y="3700039"/>
            <a:ext cx="9150267" cy="2325488"/>
            <a:chOff x="-6264" y="4933386"/>
            <a:chExt cx="9150267" cy="3100650"/>
          </a:xfrm>
        </p:grpSpPr>
        <p:sp>
          <p:nvSpPr>
            <p:cNvPr id="41" name="Shape 41"/>
            <p:cNvSpPr/>
            <p:nvPr/>
          </p:nvSpPr>
          <p:spPr>
            <a:xfrm>
              <a:off x="-7" y="5537200"/>
              <a:ext cx="9144008" cy="1574769"/>
            </a:xfrm>
            <a:custGeom>
              <a:pathLst>
                <a:path extrusionOk="0" h="1257301" w="9144009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 flipH="1" rot="5400000">
              <a:off x="3018543" y="1908578"/>
              <a:ext cx="3100650" cy="9150266"/>
            </a:xfrm>
            <a:custGeom>
              <a:pathLst>
                <a:path extrusionOk="0" h="6879900" w="8053639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r="100%" t="100%"/>
              </a:path>
              <a:tileRect b="-100%" l="-100%"/>
            </a:gra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-7" y="5740400"/>
              <a:ext cx="9144010" cy="1574769"/>
            </a:xfrm>
            <a:custGeom>
              <a:pathLst>
                <a:path extrusionOk="0" h="1257301" w="9144011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4" name="Shape 44"/>
          <p:cNvSpPr txBox="1"/>
          <p:nvPr>
            <p:ph idx="1" type="body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buNone/>
              <a:defRPr sz="2400"/>
            </a:lvl1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9540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560"/>
              </a:spcBef>
              <a:buClr>
                <a:schemeClr val="dk2"/>
              </a:buClr>
              <a:buSzPct val="100000"/>
              <a:buFont typeface="Trebuchet MS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ilanahorn.tumblr.com/post/59496627217/one-of-the-most-common-questions-i-get-why-group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4.png"/><Relationship Id="rId4" Type="http://schemas.openxmlformats.org/officeDocument/2006/relationships/image" Target="../media/image02.png"/><Relationship Id="rId5" Type="http://schemas.openxmlformats.org/officeDocument/2006/relationships/image" Target="../media/image03.png"/><Relationship Id="rId6" Type="http://schemas.openxmlformats.org/officeDocument/2006/relationships/image" Target="../media/image0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x="507450" y="-22650"/>
            <a:ext cx="8572500" cy="11025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" sz="3600" u="sng"/>
              <a:t>Social Dynamics and Math Discussions</a:t>
            </a:r>
            <a:r>
              <a:rPr lang="en" sz="3600"/>
              <a:t>: </a:t>
            </a:r>
          </a:p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x="388650" y="2998300"/>
            <a:ext cx="7299900" cy="694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Common Core Mathematical Practice Standard 3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x="1133525" y="4000500"/>
            <a:ext cx="7525799" cy="7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>
                <a:solidFill>
                  <a:srgbClr val="FFFFFF"/>
                </a:solidFill>
              </a:rPr>
              <a:t>Benjamin Walker and Joseph Herbert (Math </a:t>
            </a:r>
            <a:r>
              <a:rPr i="1" lang="en" sz="1600">
                <a:solidFill>
                  <a:srgbClr val="FFFFFF"/>
                </a:solidFill>
              </a:rPr>
              <a:t>for</a:t>
            </a:r>
            <a:r>
              <a:rPr lang="en" sz="1600">
                <a:solidFill>
                  <a:srgbClr val="FFFFFF"/>
                </a:solidFill>
              </a:rPr>
              <a:t> America DC)</a:t>
            </a:r>
          </a:p>
          <a:p>
            <a:pPr lvl="0">
              <a:spcBef>
                <a:spcPts val="0"/>
              </a:spcBef>
              <a:buNone/>
            </a:pPr>
            <a:r>
              <a:rPr lang="en" sz="1600">
                <a:solidFill>
                  <a:srgbClr val="FFFFFF"/>
                </a:solidFill>
              </a:rPr>
              <a:t>Teacher Leadership Program | Park City Mathematics Institute (PCMI) 2015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533400" y="1130050"/>
            <a:ext cx="8659199" cy="16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Practical Strategies to Have Students, “Construct Viable Arguments and Critique the Reasoning of Others”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745725" y="3737475"/>
            <a:ext cx="7302600" cy="12245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 algn="l">
              <a:spcBef>
                <a:spcPts val="0"/>
              </a:spcBef>
              <a:buSzPct val="100000"/>
              <a:buChar char="●"/>
            </a:pPr>
            <a:r>
              <a:rPr lang="en" sz="900"/>
              <a:t>Horn, Ilana (2012). </a:t>
            </a:r>
            <a:r>
              <a:rPr i="1" lang="en" sz="900"/>
              <a:t>Strength in Numbers: Collaborative Learning in Secondary Mathematics</a:t>
            </a:r>
            <a:r>
              <a:rPr lang="en" sz="900"/>
              <a:t> (p. 21). Nashville, TN: NCTM.</a:t>
            </a:r>
          </a:p>
          <a:p>
            <a:pPr indent="-285750" lvl="0" marL="457200" rtl="0" algn="l">
              <a:spcBef>
                <a:spcPts val="0"/>
              </a:spcBef>
              <a:buSzPct val="100000"/>
              <a:buChar char="●"/>
            </a:pPr>
            <a:r>
              <a:rPr lang="en" sz="900"/>
              <a:t>Also available on Ilana Horn’s blog teachingmathculture.wordpress.com: https://teachingmathculture.wordpress.com/2014/03/05/status-the-social-organization-of-smartness/</a:t>
            </a:r>
          </a:p>
        </p:txBody>
      </p:sp>
      <p:grpSp>
        <p:nvGrpSpPr>
          <p:cNvPr id="113" name="Shape 113"/>
          <p:cNvGrpSpPr/>
          <p:nvPr/>
        </p:nvGrpSpPr>
        <p:grpSpPr>
          <a:xfrm>
            <a:off x="620475" y="148775"/>
            <a:ext cx="7997400" cy="1224599"/>
            <a:chOff x="544275" y="453575"/>
            <a:chExt cx="7997400" cy="1224599"/>
          </a:xfrm>
        </p:grpSpPr>
        <p:sp>
          <p:nvSpPr>
            <p:cNvPr id="114" name="Shape 114"/>
            <p:cNvSpPr/>
            <p:nvPr/>
          </p:nvSpPr>
          <p:spPr>
            <a:xfrm>
              <a:off x="544275" y="453575"/>
              <a:ext cx="7964700" cy="1224599"/>
            </a:xfrm>
            <a:prstGeom prst="bevel">
              <a:avLst>
                <a:gd fmla="val 12500" name="adj"/>
              </a:avLst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576975" y="462650"/>
              <a:ext cx="7964700" cy="117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rPr b="1" i="1" lang="en" sz="3000">
                  <a:latin typeface="Trebuchet MS"/>
                  <a:ea typeface="Trebuchet MS"/>
                  <a:cs typeface="Trebuchet MS"/>
                  <a:sym typeface="Trebuchet MS"/>
                </a:rPr>
                <a:t>“Status</a:t>
              </a:r>
              <a:r>
                <a:rPr lang="en" sz="3000">
                  <a:latin typeface="Trebuchet MS"/>
                  <a:ea typeface="Trebuchet MS"/>
                  <a:cs typeface="Trebuchet MS"/>
                  <a:sym typeface="Trebuchet MS"/>
                </a:rPr>
                <a:t> </a:t>
              </a:r>
              <a:r>
                <a:rPr i="1" lang="en" sz="3000">
                  <a:latin typeface="Trebuchet MS"/>
                  <a:ea typeface="Trebuchet MS"/>
                  <a:cs typeface="Trebuchet MS"/>
                  <a:sym typeface="Trebuchet MS"/>
                </a:rPr>
                <a:t>is the perception of students’ academic capability and social desirability.”</a:t>
              </a:r>
            </a:p>
          </p:txBody>
        </p:sp>
      </p:grpSp>
      <p:sp>
        <p:nvSpPr>
          <p:cNvPr id="116" name="Shape 116"/>
          <p:cNvSpPr txBox="1"/>
          <p:nvPr/>
        </p:nvSpPr>
        <p:spPr>
          <a:xfrm>
            <a:off x="620475" y="1456900"/>
            <a:ext cx="8394000" cy="1315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“The word </a:t>
            </a:r>
            <a:r>
              <a:rPr i="1" lang="en" sz="2400">
                <a:latin typeface="Trebuchet MS"/>
                <a:ea typeface="Trebuchet MS"/>
                <a:cs typeface="Trebuchet MS"/>
                <a:sym typeface="Trebuchet MS"/>
              </a:rPr>
              <a:t>perception</a:t>
            </a: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 is key to this definition….Perception involves our expectations of what people (including ourselves) have to offer.”</a:t>
            </a:r>
          </a:p>
        </p:txBody>
      </p:sp>
      <p:grpSp>
        <p:nvGrpSpPr>
          <p:cNvPr id="117" name="Shape 117"/>
          <p:cNvGrpSpPr/>
          <p:nvPr/>
        </p:nvGrpSpPr>
        <p:grpSpPr>
          <a:xfrm>
            <a:off x="87075" y="2581466"/>
            <a:ext cx="9461399" cy="1326122"/>
            <a:chOff x="87075" y="2683505"/>
            <a:chExt cx="9461399" cy="1179299"/>
          </a:xfrm>
        </p:grpSpPr>
        <p:sp>
          <p:nvSpPr>
            <p:cNvPr id="118" name="Shape 118"/>
            <p:cNvSpPr/>
            <p:nvPr/>
          </p:nvSpPr>
          <p:spPr>
            <a:xfrm>
              <a:off x="87075" y="2683505"/>
              <a:ext cx="8808300" cy="1179299"/>
            </a:xfrm>
            <a:prstGeom prst="cloudCallout">
              <a:avLst>
                <a:gd fmla="val -20833" name="adj1"/>
                <a:gd fmla="val 62500" name="adj2"/>
              </a:avLst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9" name="Shape 119"/>
            <p:cNvSpPr txBox="1"/>
            <p:nvPr/>
          </p:nvSpPr>
          <p:spPr>
            <a:xfrm>
              <a:off x="1039575" y="2843257"/>
              <a:ext cx="8508899" cy="8888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b="1" lang="en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What are some ways that status can inhibit classroom discourse?</a:t>
              </a:r>
            </a:p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 sz="22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866950" y="1093294"/>
            <a:ext cx="8229600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buAutoNum type="arabicPeriod"/>
            </a:pPr>
            <a:r>
              <a:rPr lang="en"/>
              <a:t>Establishing and Maintaining Norms</a:t>
            </a:r>
          </a:p>
        </p:txBody>
      </p:sp>
      <p:sp>
        <p:nvSpPr>
          <p:cNvPr id="125" name="Shape 125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1383100" y="1928725"/>
            <a:ext cx="7138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Classroom norms communicate </a:t>
            </a:r>
            <a:r>
              <a:rPr b="1" i="1" lang="en" sz="2400">
                <a:latin typeface="Trebuchet MS"/>
                <a:ea typeface="Trebuchet MS"/>
                <a:cs typeface="Trebuchet MS"/>
                <a:sym typeface="Trebuchet MS"/>
              </a:rPr>
              <a:t>how students learn,</a:t>
            </a: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 not (only) how they should behave.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81000" lvl="0" marL="457200">
              <a:spcBef>
                <a:spcPts val="0"/>
              </a:spcBef>
              <a:buSzPct val="100000"/>
              <a:buFont typeface="Trebuchet MS"/>
              <a:buChar char="●"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What are some classroom norms that facilitate student discourse by promoting the idea that </a:t>
            </a:r>
            <a:r>
              <a:rPr b="1" i="1"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every</a:t>
            </a: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student has something to offer?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866950" y="1093294"/>
            <a:ext cx="8229600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Establishing and Maintaining Norms</a:t>
            </a:r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1383100" y="1623925"/>
            <a:ext cx="7138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Possible classroom norms: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Take turns.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Listen to others’ ideas.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Disagree with ideas, not people.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Be respectful.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Helping is not the same as giving answers.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Confusion is part of learning.</a:t>
            </a:r>
          </a:p>
          <a:p>
            <a:pPr indent="-3683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i="1" lang="en" sz="2200">
                <a:latin typeface="Trebuchet MS"/>
                <a:ea typeface="Trebuchet MS"/>
                <a:cs typeface="Trebuchet MS"/>
                <a:sym typeface="Trebuchet MS"/>
              </a:rPr>
              <a:t>Say your “becauses.”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1220500" y="4321225"/>
            <a:ext cx="70482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9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(p. 28). Nashville, TN: NCTM.</a:t>
            </a: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Also available on Ilana Horn’s blog teachingmathculture.wordpress.com: https://teachingmathculture.wordpress.com/2014/03/24/recognizing-smartness-and-addressing-status-in-the-classroom/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x="866950" y="1093294"/>
            <a:ext cx="8229600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Establishing and Maintaining Norms</a:t>
            </a:r>
          </a:p>
        </p:txBody>
      </p:sp>
      <p:sp>
        <p:nvSpPr>
          <p:cNvPr id="140" name="Shape 140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1242925" y="1866375"/>
            <a:ext cx="7138200" cy="20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b="1" lang="en" sz="3000">
                <a:latin typeface="Trebuchet MS"/>
                <a:ea typeface="Trebuchet MS"/>
                <a:cs typeface="Trebuchet MS"/>
                <a:sym typeface="Trebuchet MS"/>
              </a:rPr>
              <a:t>Reflect:</a:t>
            </a:r>
            <a:r>
              <a:rPr lang="en" sz="3000"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" sz="2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How could you use “Which One Doesn’t Belong?” to highlight and </a:t>
            </a:r>
            <a:r>
              <a:rPr b="1" i="1" lang="en" sz="2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reinforce</a:t>
            </a:r>
            <a:r>
              <a:rPr lang="en" sz="2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specific classroom norms to help mitigate status issues?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716000" y="1104075"/>
            <a:ext cx="5645999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2.  Assigning Competence</a:t>
            </a:r>
          </a:p>
        </p:txBody>
      </p:sp>
      <p:sp>
        <p:nvSpPr>
          <p:cNvPr id="147" name="Shape 147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1220500" y="4397425"/>
            <a:ext cx="6959999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(p. 31). Nashville, TN: NCTM.</a:t>
            </a: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Also available on Ilana Horn’s blog teachingmathculture.wordpress.com: https://teachingmathculture.wordpress.com/2014/03/24/recognizing-smartness-and-addressing-status-in-the-classroom/</a:t>
            </a:r>
          </a:p>
        </p:txBody>
      </p:sp>
      <p:grpSp>
        <p:nvGrpSpPr>
          <p:cNvPr id="149" name="Shape 149"/>
          <p:cNvGrpSpPr/>
          <p:nvPr/>
        </p:nvGrpSpPr>
        <p:grpSpPr>
          <a:xfrm>
            <a:off x="248000" y="1822299"/>
            <a:ext cx="8281499" cy="1477360"/>
            <a:chOff x="248000" y="1822275"/>
            <a:chExt cx="8281499" cy="2651400"/>
          </a:xfrm>
        </p:grpSpPr>
        <p:sp>
          <p:nvSpPr>
            <p:cNvPr id="150" name="Shape 150"/>
            <p:cNvSpPr/>
            <p:nvPr/>
          </p:nvSpPr>
          <p:spPr>
            <a:xfrm>
              <a:off x="248000" y="1822275"/>
              <a:ext cx="8281499" cy="2651400"/>
            </a:xfrm>
            <a:prstGeom prst="bevel">
              <a:avLst>
                <a:gd fmla="val 12500" name="adj"/>
              </a:avLst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1" name="Shape 151"/>
            <p:cNvSpPr txBox="1"/>
            <p:nvPr/>
          </p:nvSpPr>
          <p:spPr>
            <a:xfrm>
              <a:off x="433550" y="2176775"/>
              <a:ext cx="7955700" cy="11513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rPr i="1" lang="en" sz="2000">
                  <a:latin typeface="Trebuchet MS"/>
                  <a:ea typeface="Trebuchet MS"/>
                  <a:cs typeface="Trebuchet MS"/>
                  <a:sym typeface="Trebuchet MS"/>
                </a:rPr>
                <a:t>“Assigning competence is a form of praise where teachers catch students being smart. The praise is </a:t>
              </a:r>
              <a:r>
                <a:rPr lang="en" sz="2000">
                  <a:latin typeface="Trebuchet MS"/>
                  <a:ea typeface="Trebuchet MS"/>
                  <a:cs typeface="Trebuchet MS"/>
                  <a:sym typeface="Trebuchet MS"/>
                </a:rPr>
                <a:t>public, specific to the task, </a:t>
              </a:r>
              <a:r>
                <a:rPr i="1" lang="en" sz="2000">
                  <a:latin typeface="Trebuchet MS"/>
                  <a:ea typeface="Trebuchet MS"/>
                  <a:cs typeface="Trebuchet MS"/>
                  <a:sym typeface="Trebuchet MS"/>
                </a:rPr>
                <a:t>and</a:t>
              </a:r>
              <a:r>
                <a:rPr lang="en" sz="2000">
                  <a:latin typeface="Trebuchet MS"/>
                  <a:ea typeface="Trebuchet MS"/>
                  <a:cs typeface="Trebuchet MS"/>
                  <a:sym typeface="Trebuchet MS"/>
                </a:rPr>
                <a:t> intellectually meaningful.”</a:t>
              </a:r>
            </a:p>
          </p:txBody>
        </p:sp>
      </p:grpSp>
      <p:sp>
        <p:nvSpPr>
          <p:cNvPr id="152" name="Shape 152"/>
          <p:cNvSpPr txBox="1"/>
          <p:nvPr/>
        </p:nvSpPr>
        <p:spPr>
          <a:xfrm>
            <a:off x="878900" y="3461350"/>
            <a:ext cx="7019700" cy="7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200">
                <a:latin typeface="Trebuchet MS"/>
                <a:ea typeface="Trebuchet MS"/>
                <a:cs typeface="Trebuchet MS"/>
                <a:sym typeface="Trebuchet MS"/>
              </a:rPr>
              <a:t>Mathematical competence is </a:t>
            </a:r>
            <a:r>
              <a:rPr b="1" lang="en" sz="2200">
                <a:latin typeface="Trebuchet MS"/>
                <a:ea typeface="Trebuchet MS"/>
                <a:cs typeface="Trebuchet MS"/>
                <a:sym typeface="Trebuchet MS"/>
              </a:rPr>
              <a:t>multidimensional</a:t>
            </a:r>
            <a:r>
              <a:rPr lang="en" sz="2200">
                <a:latin typeface="Trebuchet MS"/>
                <a:ea typeface="Trebuchet MS"/>
                <a:cs typeface="Trebuchet MS"/>
                <a:sym typeface="Trebuchet MS"/>
              </a:rPr>
              <a:t>. What qualifies as being “smart at math?”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73425" y="1822275"/>
            <a:ext cx="1132200" cy="528300"/>
          </a:xfrm>
          <a:prstGeom prst="bevel">
            <a:avLst>
              <a:gd fmla="val 12500" name="adj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716000" y="1104075"/>
            <a:ext cx="5645999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2.  Assigning Competence</a:t>
            </a:r>
          </a:p>
        </p:txBody>
      </p:sp>
      <p:sp>
        <p:nvSpPr>
          <p:cNvPr id="159" name="Shape 159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1220500" y="4473625"/>
            <a:ext cx="7470899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(p. 32). Nashville, TN: NCTM.</a:t>
            </a: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Also available on Ilana Horn’s blog teachingmathculture.wordpress.com: https://teachingmathculture.wordpress.com/2014/03/24/recognizing-smartness-and-addressing-status-in-the-classroom/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927350" y="2493025"/>
            <a:ext cx="7591200" cy="14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>
                <a:latin typeface="Trebuchet MS"/>
                <a:ea typeface="Trebuchet MS"/>
                <a:cs typeface="Trebuchet MS"/>
                <a:sym typeface="Trebuchet MS"/>
              </a:rPr>
              <a:t>“The </a:t>
            </a:r>
            <a:r>
              <a:rPr i="1" lang="en" sz="1800">
                <a:latin typeface="Trebuchet MS"/>
                <a:ea typeface="Trebuchet MS"/>
                <a:cs typeface="Trebuchet MS"/>
                <a:sym typeface="Trebuchet MS"/>
              </a:rPr>
              <a:t>public </a:t>
            </a:r>
            <a:r>
              <a:rPr lang="en" sz="1800">
                <a:latin typeface="Trebuchet MS"/>
                <a:ea typeface="Trebuchet MS"/>
                <a:cs typeface="Trebuchet MS"/>
                <a:sym typeface="Trebuchet MS"/>
              </a:rPr>
              <a:t>part of assigning competence means that this praise is not an aside to an individual student or a communication with the parent. It takes place in the public realm of the classroom, whether in a small-group activity or whole-class discussion.”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884500" y="1769725"/>
            <a:ext cx="7806899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public, specific to the task, intellectually meaningful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/>
        </p:nvSpPr>
        <p:spPr>
          <a:xfrm>
            <a:off x="1908575" y="1829125"/>
            <a:ext cx="2911499" cy="500100"/>
          </a:xfrm>
          <a:prstGeom prst="bevel">
            <a:avLst>
              <a:gd fmla="val 12500" name="adj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 txBox="1"/>
          <p:nvPr/>
        </p:nvSpPr>
        <p:spPr>
          <a:xfrm>
            <a:off x="884500" y="1769725"/>
            <a:ext cx="7806899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public, specific to the task, intellectually meaningful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716000" y="1104075"/>
            <a:ext cx="5645999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2.  Assigning Competence</a:t>
            </a:r>
          </a:p>
        </p:txBody>
      </p:sp>
      <p:sp>
        <p:nvSpPr>
          <p:cNvPr id="170" name="Shape 170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1220500" y="4473625"/>
            <a:ext cx="71658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(p. 32). Nashville, TN: NCTM.</a:t>
            </a: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Also available on Ilana Horn’s blog teachingmathculture.wordpress.com: https://teachingmathculture.wordpress.com/2014/03/24/recognizing-smartness-and-addressing-status-in-the-classroom/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927350" y="2493025"/>
            <a:ext cx="7591200" cy="14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latin typeface="Trebuchet MS"/>
                <a:ea typeface="Trebuchet MS"/>
                <a:cs typeface="Trebuchet MS"/>
                <a:sym typeface="Trebuchet MS"/>
              </a:rPr>
              <a:t>“It needs to be </a:t>
            </a:r>
            <a:r>
              <a:rPr i="1" lang="en" sz="1800">
                <a:latin typeface="Trebuchet MS"/>
                <a:ea typeface="Trebuchet MS"/>
                <a:cs typeface="Trebuchet MS"/>
                <a:sym typeface="Trebuchet MS"/>
              </a:rPr>
              <a:t>specific to the task</a:t>
            </a:r>
            <a:r>
              <a:rPr lang="en" sz="1800">
                <a:latin typeface="Trebuchet MS"/>
                <a:ea typeface="Trebuchet MS"/>
                <a:cs typeface="Trebuchet MS"/>
                <a:sym typeface="Trebuchet MS"/>
              </a:rPr>
              <a:t> so that students make a connection between their behavior and their mathematical contribution. Simply saying, ‘Good job!’ is not enough. Students need to know exactly what they did that is valued.”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4758100" y="1843225"/>
            <a:ext cx="3664200" cy="496800"/>
          </a:xfrm>
          <a:prstGeom prst="bevel">
            <a:avLst>
              <a:gd fmla="val 12500" name="adj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 txBox="1"/>
          <p:nvPr/>
        </p:nvSpPr>
        <p:spPr>
          <a:xfrm>
            <a:off x="884500" y="1769725"/>
            <a:ext cx="7806899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public, specific to the task, intellectually meaningful</a:t>
            </a:r>
          </a:p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716000" y="1104075"/>
            <a:ext cx="5645999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2.  Assigning Competence</a:t>
            </a:r>
          </a:p>
        </p:txBody>
      </p:sp>
      <p:sp>
        <p:nvSpPr>
          <p:cNvPr id="180" name="Shape 180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1220500" y="4473625"/>
            <a:ext cx="70092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(p. 32). Nashville, TN: NCTM.</a:t>
            </a: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Also available on Ilana Horn’s blog teachingmathculture.wordpress.com: https://teachingmathculture.wordpress.com/2014/03/24/recognizing-smartness-and-addressing-status-in-the-classroom/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927350" y="2416825"/>
            <a:ext cx="7591200" cy="14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latin typeface="Trebuchet MS"/>
                <a:ea typeface="Trebuchet MS"/>
                <a:cs typeface="Trebuchet MS"/>
                <a:sym typeface="Trebuchet MS"/>
              </a:rPr>
              <a:t>“The praise must be </a:t>
            </a:r>
            <a:r>
              <a:rPr i="1" lang="en" sz="1800">
                <a:latin typeface="Trebuchet MS"/>
                <a:ea typeface="Trebuchet MS"/>
                <a:cs typeface="Trebuchet MS"/>
                <a:sym typeface="Trebuchet MS"/>
              </a:rPr>
              <a:t>intellectually meaningful</a:t>
            </a:r>
            <a:r>
              <a:rPr lang="en" sz="1800">
                <a:latin typeface="Trebuchet MS"/>
                <a:ea typeface="Trebuchet MS"/>
                <a:cs typeface="Trebuchet MS"/>
                <a:sym typeface="Trebuchet MS"/>
              </a:rPr>
              <a:t> so that it contributes to students’ sense of smartness. Praising a student for a ‘beautiful poster’ does not qualify as assigning competence, because making a beautiful poster does not display mathematical intellect. In contrast, if a teacher praises a student for a clear representation on a poster that helps explain an idea, that is intellectually meaningful because it is tied to mathematics.”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x="716000" y="1104075"/>
            <a:ext cx="5645999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2.  Assigning Competence</a:t>
            </a:r>
          </a:p>
        </p:txBody>
      </p:sp>
      <p:sp>
        <p:nvSpPr>
          <p:cNvPr id="188" name="Shape 188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918275" y="1887925"/>
            <a:ext cx="7591200" cy="14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Look back at the vignette with Jonah and Violetta.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latin typeface="Trebuchet MS"/>
              <a:ea typeface="Trebuchet MS"/>
              <a:cs typeface="Trebuchet MS"/>
              <a:sym typeface="Trebuchet M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What could the teacher say in this example to assign competence?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idx="1" type="body"/>
          </p:nvPr>
        </p:nvSpPr>
        <p:spPr>
          <a:xfrm>
            <a:off x="866950" y="1093294"/>
            <a:ext cx="8229600" cy="71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3. Random Groupings</a:t>
            </a:r>
          </a:p>
        </p:txBody>
      </p:sp>
      <p:sp>
        <p:nvSpPr>
          <p:cNvPr id="195" name="Shape 195"/>
          <p:cNvSpPr txBox="1"/>
          <p:nvPr>
            <p:ph type="title"/>
          </p:nvPr>
        </p:nvSpPr>
        <p:spPr>
          <a:xfrm>
            <a:off x="1535500" y="44225"/>
            <a:ext cx="5742899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Status Interventions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1220500" y="4473625"/>
            <a:ext cx="7136399" cy="6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(pp. 29-30). Nashville, TN: NCTM.</a:t>
            </a:r>
          </a:p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Also available on Ilana Horn’s blog teachingmathculture.wordpress.com: https://teachingmathculture.wordpress.com/2014/03/24/recognizing-smartness-and-addressing-status-in-the-classroom/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1220500" y="1659100"/>
            <a:ext cx="5887499" cy="71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Audio:</a:t>
            </a:r>
          </a:p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http://ilanahorn.tumblr.com/post/59496627217/one-of-the-most-common-questions-i-get-why-group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414600" y="2934325"/>
            <a:ext cx="62109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302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b="1"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Remember:</a:t>
            </a:r>
            <a:r>
              <a:rPr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kids recognize their “role” (smart, dumb, etc.) in an intentional group and will fill it.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302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It is okay to change random groupings for </a:t>
            </a:r>
            <a:r>
              <a:rPr b="1"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social</a:t>
            </a:r>
            <a:r>
              <a:rPr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(not academic) reasons (e.g.: “I know you two tend to be goofy together, so I’m going to switch your group.”).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1414600" y="2140500"/>
            <a:ext cx="5499299" cy="862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302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How do you </a:t>
            </a:r>
            <a:r>
              <a:rPr b="1"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feel</a:t>
            </a:r>
            <a:r>
              <a:rPr lang="en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about random groupings?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Goals: </a:t>
            </a:r>
            <a:r>
              <a:rPr b="0" lang="en">
                <a:solidFill>
                  <a:schemeClr val="dk1"/>
                </a:solidFill>
              </a:rPr>
              <a:t>Participants will...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457200" y="1378850"/>
            <a:ext cx="8229600" cy="14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AutoNum type="arabicParenR"/>
            </a:pPr>
            <a:r>
              <a:rPr lang="en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Identify and investigate challenges to creating meaningful student-to-student interactions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AutoNum type="arabicParenR"/>
            </a:pPr>
            <a:r>
              <a:rPr lang="en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Create norms, structures, and routines that will promote mathematical discourse in </a:t>
            </a:r>
            <a:r>
              <a:rPr b="1" i="1" lang="en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their </a:t>
            </a:r>
            <a:r>
              <a:rPr lang="en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classroom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i="1" lang="en" sz="3000">
                <a:solidFill>
                  <a:schemeClr val="dk1"/>
                </a:solidFill>
              </a:rPr>
              <a:t>Status</a:t>
            </a:r>
            <a:r>
              <a:rPr lang="en" sz="3000">
                <a:solidFill>
                  <a:schemeClr val="dk1"/>
                </a:solidFill>
              </a:rPr>
              <a:t> </a:t>
            </a:r>
            <a:r>
              <a:rPr i="1" lang="en" sz="3000">
                <a:solidFill>
                  <a:schemeClr val="dk1"/>
                </a:solidFill>
              </a:rPr>
              <a:t>is the </a:t>
            </a:r>
            <a:r>
              <a:rPr i="1" lang="en" sz="3000" u="sng">
                <a:solidFill>
                  <a:schemeClr val="dk1"/>
                </a:solidFill>
              </a:rPr>
              <a:t>perception</a:t>
            </a:r>
            <a:r>
              <a:rPr i="1" lang="en" sz="3000">
                <a:solidFill>
                  <a:schemeClr val="dk1"/>
                </a:solidFill>
              </a:rPr>
              <a:t> of students’ academic capability and social desirability.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5" name="Shape 205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Summary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564850" y="4287700"/>
            <a:ext cx="75645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28575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Horn, Ilana (2012). </a:t>
            </a:r>
            <a:r>
              <a:rPr i="1"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Strength in Numbers: Collaborative Learning in Secondary Mathematics</a:t>
            </a:r>
            <a:r>
              <a:rPr lang="en" sz="9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(p. 21). Nashville, TN: NCTM.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457200" y="1015649"/>
            <a:ext cx="8229600" cy="1904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solidFill>
                  <a:srgbClr val="000000"/>
                </a:solidFill>
              </a:rPr>
              <a:t>Status often prevents students from listening to each others’ ideas and can negatively impact the formation of their mathematical identities.</a:t>
            </a:r>
          </a:p>
        </p:txBody>
      </p:sp>
      <p:sp>
        <p:nvSpPr>
          <p:cNvPr id="212" name="Shape 212"/>
          <p:cNvSpPr txBox="1"/>
          <p:nvPr>
            <p:ph type="title"/>
          </p:nvPr>
        </p:nvSpPr>
        <p:spPr>
          <a:xfrm>
            <a:off x="457200" y="535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Summary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685800" y="2762550"/>
            <a:ext cx="8104200" cy="2403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Three status interventions:</a:t>
            </a:r>
          </a:p>
          <a:p>
            <a:pPr indent="-419100" lvl="0" marL="91440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AutoNum type="arabicPeriod"/>
            </a:pPr>
            <a:r>
              <a:rPr lang="en" sz="3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Establishing and maintaining norms</a:t>
            </a:r>
          </a:p>
          <a:p>
            <a:pPr indent="-419100" lvl="0" marL="91440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AutoNum type="arabicPeriod"/>
            </a:pPr>
            <a:r>
              <a:rPr lang="en" sz="3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Assigning competence</a:t>
            </a:r>
          </a:p>
          <a:p>
            <a:pPr indent="-419100" lvl="0" marL="91440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AutoNum type="arabicPeriod"/>
            </a:pPr>
            <a:r>
              <a:rPr lang="en" sz="3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Random groupings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>
                <a:solidFill>
                  <a:schemeClr val="dk1"/>
                </a:solidFill>
              </a:rPr>
              <a:t>Closing Reflection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571500" y="1206250"/>
            <a:ext cx="7742400" cy="16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>
                <a:latin typeface="Trebuchet MS"/>
                <a:ea typeface="Trebuchet MS"/>
                <a:cs typeface="Trebuchet MS"/>
                <a:sym typeface="Trebuchet MS"/>
              </a:rPr>
              <a:t>What are concrete steps you can take to promote effective student discourse in </a:t>
            </a:r>
            <a:r>
              <a:rPr b="1" i="1" lang="en" sz="3000">
                <a:latin typeface="Trebuchet MS"/>
                <a:ea typeface="Trebuchet MS"/>
                <a:cs typeface="Trebuchet MS"/>
                <a:sym typeface="Trebuchet MS"/>
              </a:rPr>
              <a:t>your</a:t>
            </a:r>
            <a:r>
              <a:rPr lang="en" sz="3000">
                <a:latin typeface="Trebuchet MS"/>
                <a:ea typeface="Trebuchet MS"/>
                <a:cs typeface="Trebuchet MS"/>
                <a:sym typeface="Trebuchet MS"/>
              </a:rPr>
              <a:t> classroom?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Suggestions for further reading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1187575" y="1261625"/>
            <a:ext cx="6210900" cy="3042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302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lang="en" sz="1600">
                <a:latin typeface="Trebuchet MS"/>
                <a:ea typeface="Trebuchet MS"/>
                <a:cs typeface="Trebuchet MS"/>
                <a:sym typeface="Trebuchet MS"/>
              </a:rPr>
              <a:t>Horn, Ilana “Strength in Numbers: Collaborative Learning in Secondary Mathematics”. NCTM, 2012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lang="en" sz="1600">
                <a:latin typeface="Trebuchet MS"/>
                <a:ea typeface="Trebuchet MS"/>
                <a:cs typeface="Trebuchet MS"/>
                <a:sym typeface="Trebuchet MS"/>
              </a:rPr>
              <a:t>Ilana Horn’s blog teachingmathculture.wordpress.com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6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30200" lvl="0" marL="457200" rtl="0">
              <a:spcBef>
                <a:spcPts val="0"/>
              </a:spcBef>
              <a:buSzPct val="100000"/>
              <a:buFont typeface="Trebuchet MS"/>
              <a:buChar char="●"/>
            </a:pPr>
            <a:r>
              <a:rPr lang="en" sz="1600">
                <a:latin typeface="Trebuchet MS"/>
                <a:ea typeface="Trebuchet MS"/>
                <a:cs typeface="Trebuchet MS"/>
                <a:sym typeface="Trebuchet MS"/>
              </a:rPr>
              <a:t>Good Info on Sequencing Student Responses in Whole-Class Discussions</a:t>
            </a:r>
          </a:p>
          <a:p>
            <a:pPr indent="-330200" lvl="1" marL="914400">
              <a:spcBef>
                <a:spcPts val="0"/>
              </a:spcBef>
              <a:buSzPct val="100000"/>
              <a:buFont typeface="Trebuchet MS"/>
              <a:buChar char="○"/>
            </a:pPr>
            <a:r>
              <a:rPr lang="en" sz="1600">
                <a:latin typeface="Trebuchet MS"/>
                <a:ea typeface="Trebuchet MS"/>
                <a:cs typeface="Trebuchet MS"/>
                <a:sym typeface="Trebuchet MS"/>
              </a:rPr>
              <a:t>Smith, Hughes, et al. “Orchestrating Discussions: Five practices constitute a model for effectively using student responses in whole-class discussions that can potentially make teaching with high-level tasks more manageable for teachers.” Mathematics Teaching in the Middle School, Vol. 14, No. 9. NCTM May 2009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457200" y="1874753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Please write your name on the notecard and hand it back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457200" y="-98821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457200" lvl="0">
              <a:spcBef>
                <a:spcPts val="0"/>
              </a:spcBef>
              <a:buNone/>
            </a:pPr>
            <a:r>
              <a:rPr lang="en"/>
              <a:t>Warm Up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331075" y="879925"/>
            <a:ext cx="7574699" cy="3274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AutoNum type="arabicParenR"/>
            </a:pPr>
            <a:r>
              <a:rPr lang="en" sz="2400">
                <a:solidFill>
                  <a:schemeClr val="dk1"/>
                </a:solidFill>
              </a:rPr>
              <a:t>On a scale of 1-10, how important is it for students to talk to each other about math?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AutoNum type="arabicParenR"/>
            </a:pPr>
            <a:r>
              <a:rPr lang="en" sz="2400">
                <a:solidFill>
                  <a:schemeClr val="dk1"/>
                </a:solidFill>
              </a:rPr>
              <a:t>On a scale of 1-10, how hard is it to make this happen effectively?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AutoNum type="arabicParenR"/>
            </a:pPr>
            <a:r>
              <a:rPr lang="en" sz="2400">
                <a:solidFill>
                  <a:schemeClr val="dk1"/>
                </a:solidFill>
              </a:rPr>
              <a:t>Write at least one challenge to creating effective student discourse in the classroom.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Brainstorm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763775" y="1455925"/>
            <a:ext cx="6873900" cy="8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What are the biggest hurdles that prevent students from having meaningful discourse in your classroom?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Random Groupings!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7375" y="1510587"/>
            <a:ext cx="2838450" cy="282892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205600" y="263375"/>
            <a:ext cx="864809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400">
                <a:latin typeface="Trebuchet MS"/>
                <a:ea typeface="Trebuchet MS"/>
                <a:cs typeface="Trebuchet MS"/>
                <a:sym typeface="Trebuchet MS"/>
              </a:rPr>
              <a:t>What is an ideal student response to this question?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0" y="4668700"/>
            <a:ext cx="5296499" cy="6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Source: http://wodb.ca/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2922" y="1221647"/>
            <a:ext cx="2121224" cy="215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5946" y="1198068"/>
            <a:ext cx="2121224" cy="214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08047" y="1212539"/>
            <a:ext cx="2121224" cy="2113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81674" y="1239750"/>
            <a:ext cx="2099501" cy="2113974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 txBox="1"/>
          <p:nvPr/>
        </p:nvSpPr>
        <p:spPr>
          <a:xfrm>
            <a:off x="45350" y="90725"/>
            <a:ext cx="898979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Choose </a:t>
            </a:r>
            <a:r>
              <a:rPr b="1" lang="en" sz="2400">
                <a:latin typeface="Trebuchet MS"/>
                <a:ea typeface="Trebuchet MS"/>
                <a:cs typeface="Trebuchet MS"/>
                <a:sym typeface="Trebuchet MS"/>
              </a:rPr>
              <a:t>ONE </a:t>
            </a: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image from each set that does not belong. Be prepared to explain and justify your choice.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143575" y="3568475"/>
            <a:ext cx="2358000" cy="7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>
                <a:latin typeface="Trebuchet MS"/>
                <a:ea typeface="Trebuchet MS"/>
                <a:cs typeface="Trebuchet MS"/>
                <a:sym typeface="Trebuchet MS"/>
              </a:rPr>
              <a:t>Source:</a:t>
            </a:r>
          </a:p>
          <a:p>
            <a:pPr lvl="0">
              <a:spcBef>
                <a:spcPts val="0"/>
              </a:spcBef>
              <a:buNone/>
            </a:pPr>
            <a:r>
              <a:rPr lang="en" sz="2000">
                <a:latin typeface="Trebuchet MS"/>
                <a:ea typeface="Trebuchet MS"/>
                <a:cs typeface="Trebuchet MS"/>
                <a:sym typeface="Trebuchet MS"/>
              </a:rPr>
              <a:t>http://wodb.ca/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3888075" y="3568775"/>
            <a:ext cx="6203699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Convince yourself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Convince a friend</a:t>
            </a:r>
          </a:p>
          <a:p>
            <a:pPr lvl="0">
              <a:spcBef>
                <a:spcPts val="0"/>
              </a:spcBef>
              <a:buNone/>
            </a:pPr>
            <a:r>
              <a:rPr lang="en" sz="2400">
                <a:latin typeface="Trebuchet MS"/>
                <a:ea typeface="Trebuchet MS"/>
                <a:cs typeface="Trebuchet MS"/>
                <a:sym typeface="Trebuchet MS"/>
              </a:rPr>
              <a:t>Convince a skeptic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/>
        </p:nvSpPr>
        <p:spPr>
          <a:xfrm>
            <a:off x="603850" y="1304700"/>
            <a:ext cx="8270700" cy="104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What do you think Ilana Horn means by “benign dominance”?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How does it affect student learning?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3391175" y="194100"/>
            <a:ext cx="1930200" cy="7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Vignette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